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Merriweather Sans" pitchFamily="2" charset="0"/>
      <p:regular r:id="rId22"/>
      <p:bold r:id="rId23"/>
      <p:italic r:id="rId24"/>
      <p:boldItalic r:id="rId25"/>
    </p:embeddedFont>
    <p:embeddedFont>
      <p:font typeface="Proxima Nova"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Well now that we have worked to resolve Lady Liberty’s torch issue. You are that much closer to becoming the electrical engineers that NYPA needs. Electricity is important to our community, and even more so how it is generated. In activity 1 we used a battery, or what is known as a nonrenewable energy source. This non-renewable energy may not be the most effective way to keep Lady Liberty’s torch lit. Can you imagine how many batteries we would need to keep her actual torch lit? Way too many to even count!  Can you think of a time you went to use something and the batteries were depleted and no longer worked? Other than trying to find new batteries, are there renewable sources of power we could use that would be an effective solution in solving Lady Liberty's torch dilemma?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Show the materials from Activity 2 Kit: </a:t>
            </a:r>
            <a:endParaRPr/>
          </a:p>
          <a:p>
            <a:pPr marL="0" lvl="0" indent="0" algn="l" rtl="0">
              <a:lnSpc>
                <a:spcPct val="100000"/>
              </a:lnSpc>
              <a:spcBef>
                <a:spcPts val="0"/>
              </a:spcBef>
              <a:spcAft>
                <a:spcPts val="0"/>
              </a:spcAft>
              <a:buSzPts val="1100"/>
              <a:buNone/>
            </a:pPr>
            <a:r>
              <a:rPr lang="en">
                <a:solidFill>
                  <a:schemeClr val="dk1"/>
                </a:solidFill>
              </a:rPr>
              <a:t>There is a map of a community.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There is a block that will represent a home.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There is Maker Tape and LEDs and a battery like last time.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What two power plants do you see on the map?</a:t>
            </a:r>
            <a:endParaRPr>
              <a:solidFill>
                <a:schemeClr val="dk1"/>
              </a:solidFill>
            </a:endParaRPr>
          </a:p>
          <a:p>
            <a:pPr marL="158750" lvl="0" indent="0" algn="l" rtl="0">
              <a:lnSpc>
                <a:spcPct val="100000"/>
              </a:lnSpc>
              <a:spcBef>
                <a:spcPts val="0"/>
              </a:spcBef>
              <a:spcAft>
                <a:spcPts val="0"/>
              </a:spcAft>
              <a:buSzPts val="1100"/>
              <a:buNone/>
            </a:pPr>
            <a:endParaRPr>
              <a:solidFill>
                <a:srgbClr val="000000"/>
              </a:solidFill>
            </a:endParaRPr>
          </a:p>
          <a:p>
            <a:pPr marL="158750" lvl="0" indent="0" algn="l" rtl="0">
              <a:lnSpc>
                <a:spcPct val="100000"/>
              </a:lnSpc>
              <a:spcBef>
                <a:spcPts val="0"/>
              </a:spcBef>
              <a:spcAft>
                <a:spcPts val="0"/>
              </a:spcAft>
              <a:buSzPts val="1100"/>
              <a:buNone/>
            </a:pPr>
            <a:r>
              <a:rPr lang="en">
                <a:solidFill>
                  <a:schemeClr val="dk1"/>
                </a:solidFill>
              </a:rPr>
              <a:t>The yellow hand crank motor. If you pop the handle onto the side of your motor you can crank it around and around and electricity is being generated out of the wires. We will include this as a power source in our circuit now. This cool device allows us to generate our own energy. It is similar to our battery because it provides a power source to our circuit, yet it never runs out, as long as it is turning it always generates power we need. </a:t>
            </a:r>
            <a:r>
              <a:rPr lang="en" sz="1100" b="0" i="0" u="none" strike="noStrike" cap="none">
                <a:solidFill>
                  <a:srgbClr val="000000"/>
                </a:solidFill>
                <a:latin typeface="Arial"/>
                <a:ea typeface="Arial"/>
                <a:cs typeface="Arial"/>
                <a:sym typeface="Arial"/>
              </a:rPr>
              <a:t>The yellow motor is going to represent the hydropower plant. You are going to attach the handle to the side and when you crank it, it will generate electricity. This represents a renewable energy source.</a:t>
            </a: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65a9472cd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f65a9472cd_3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Show the materials from Activity 2 Kit: </a:t>
            </a:r>
            <a:endParaRPr/>
          </a:p>
          <a:p>
            <a:pPr marL="0" lvl="0" indent="0" algn="l" rtl="0">
              <a:lnSpc>
                <a:spcPct val="100000"/>
              </a:lnSpc>
              <a:spcBef>
                <a:spcPts val="0"/>
              </a:spcBef>
              <a:spcAft>
                <a:spcPts val="0"/>
              </a:spcAft>
              <a:buSzPts val="1100"/>
              <a:buNone/>
            </a:pPr>
            <a:r>
              <a:rPr lang="en">
                <a:solidFill>
                  <a:schemeClr val="dk1"/>
                </a:solidFill>
              </a:rPr>
              <a:t>There is a map of a community.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There is a block that will represent a home.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There is Maker Tape and LEDs and a battery like last time.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What two power plants do you see on the map?</a:t>
            </a:r>
            <a:endParaRPr>
              <a:solidFill>
                <a:schemeClr val="dk1"/>
              </a:solidFill>
            </a:endParaRPr>
          </a:p>
          <a:p>
            <a:pPr marL="158750" lvl="0" indent="0" algn="l" rtl="0">
              <a:lnSpc>
                <a:spcPct val="100000"/>
              </a:lnSpc>
              <a:spcBef>
                <a:spcPts val="0"/>
              </a:spcBef>
              <a:spcAft>
                <a:spcPts val="0"/>
              </a:spcAft>
              <a:buSzPts val="1100"/>
              <a:buNone/>
            </a:pPr>
            <a:endParaRPr>
              <a:solidFill>
                <a:srgbClr val="000000"/>
              </a:solidFill>
            </a:endParaRPr>
          </a:p>
          <a:p>
            <a:pPr marL="158750" lvl="0" indent="0" algn="l" rtl="0">
              <a:lnSpc>
                <a:spcPct val="100000"/>
              </a:lnSpc>
              <a:spcBef>
                <a:spcPts val="0"/>
              </a:spcBef>
              <a:spcAft>
                <a:spcPts val="0"/>
              </a:spcAft>
              <a:buSzPts val="1100"/>
              <a:buNone/>
            </a:pPr>
            <a:r>
              <a:rPr lang="en">
                <a:solidFill>
                  <a:schemeClr val="dk1"/>
                </a:solidFill>
              </a:rPr>
              <a:t>The yellow hand crank motor. If you pop the handle onto the side of your motor you can crank it around and around and electricity is being generated out of the wires. We will include this as a power source in our circuit now. This cool device allows us to generate our own energy. It is similar to our battery because it provides a power source to our circuit, yet it never runs out, as long as it is turning it always generates power we need. </a:t>
            </a:r>
            <a:r>
              <a:rPr lang="en" sz="1100" b="0" i="0" u="none" strike="noStrike" cap="none">
                <a:solidFill>
                  <a:srgbClr val="000000"/>
                </a:solidFill>
                <a:latin typeface="Arial"/>
                <a:ea typeface="Arial"/>
                <a:cs typeface="Arial"/>
                <a:sym typeface="Arial"/>
              </a:rPr>
              <a:t>The yellow motor is going to represent the hydropower plant. You are going to attach the handle to the side and when you crank it, it will generate electricity. This represents a renewable energy source.</a:t>
            </a:r>
            <a:endParaRPr b="0"/>
          </a:p>
          <a:p>
            <a:pPr marL="0" lvl="0" indent="0" algn="l" rtl="0">
              <a:lnSpc>
                <a:spcPct val="115000"/>
              </a:lnSpc>
              <a:spcBef>
                <a:spcPts val="0"/>
              </a:spcBef>
              <a:spcAft>
                <a:spcPts val="0"/>
              </a:spcAft>
              <a:buSzPts val="1100"/>
              <a:buNone/>
            </a:pPr>
            <a:endParaRPr b="1">
              <a:solidFill>
                <a:schemeClr val="dk1"/>
              </a:solidFill>
            </a:endParaRPr>
          </a:p>
          <a:p>
            <a:pPr marL="0" lvl="0" indent="0" algn="l" rtl="0">
              <a:lnSpc>
                <a:spcPct val="115000"/>
              </a:lnSpc>
              <a:spcBef>
                <a:spcPts val="0"/>
              </a:spcBef>
              <a:spcAft>
                <a:spcPts val="0"/>
              </a:spcAft>
              <a:buSzPts val="1100"/>
              <a:buNone/>
            </a:pPr>
            <a:r>
              <a:rPr lang="en" b="1">
                <a:solidFill>
                  <a:schemeClr val="dk1"/>
                </a:solidFill>
              </a:rPr>
              <a:t>Student Guide Instructions: </a:t>
            </a:r>
            <a:endParaRPr/>
          </a:p>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Home: Cube &amp; LEDs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Remember the longer leg of the LED is positive (+), the shorter leg is negative (-). The cube symbolizes your home.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Separate the legs of the LED. Bend the LED legs to create “knees” so the LED can “sit” on top of the cube with the legs hanging off the side of the cube. Sit 1 LED, so the legs are aligned with the blue side of the cube. </a:t>
            </a:r>
            <a:endParaRPr/>
          </a:p>
          <a:p>
            <a:pPr marL="914400" lvl="1"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Use 2 small strips of Maker Tape to secure the legs of the LED by sticking the tape vertically along the side of the cube - one strip per leg, do not let tape overlap.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Secure the other LED on the green side repeating the same steps.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Place the cube on the map where it says “</a:t>
            </a:r>
            <a:r>
              <a:rPr lang="en" sz="1100" b="0" i="1" u="none" strike="noStrike" cap="none">
                <a:solidFill>
                  <a:srgbClr val="000000"/>
                </a:solidFill>
                <a:latin typeface="Arial"/>
                <a:ea typeface="Arial"/>
                <a:cs typeface="Arial"/>
                <a:sym typeface="Arial"/>
              </a:rPr>
              <a:t>home</a:t>
            </a:r>
            <a:r>
              <a:rPr lang="en" sz="1100" b="0" i="0" u="none" strike="noStrike" cap="none">
                <a:solidFill>
                  <a:srgbClr val="000000"/>
                </a:solidFill>
                <a:latin typeface="Arial"/>
                <a:ea typeface="Arial"/>
                <a:cs typeface="Arial"/>
                <a:sym typeface="Arial"/>
              </a:rPr>
              <a:t>.”  Be sure to match the green side of the cube with the green pathway and the blue side of the cube with the blue pathway.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Use the stickers to decorate your home later. </a:t>
            </a:r>
            <a:endParaRPr b="0"/>
          </a:p>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Transmission Lines: Maker Tape</a:t>
            </a:r>
            <a:r>
              <a:rPr lang="en" sz="1100" b="0" i="0" u="none" strike="noStrike" cap="none">
                <a:solidFill>
                  <a:srgbClr val="000000"/>
                </a:solidFill>
                <a:latin typeface="Arial"/>
                <a:ea typeface="Arial"/>
                <a:cs typeface="Arial"/>
                <a:sym typeface="Arial"/>
              </a:rPr>
              <a:t>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Create the transmission lines by following the pathways on the map. </a:t>
            </a:r>
            <a:r>
              <a:rPr lang="en" sz="1100" b="1" i="0" u="none" strike="noStrike" cap="none">
                <a:solidFill>
                  <a:srgbClr val="000000"/>
                </a:solidFill>
                <a:latin typeface="Arial"/>
                <a:ea typeface="Arial"/>
                <a:cs typeface="Arial"/>
                <a:sym typeface="Arial"/>
              </a:rPr>
              <a:t>Make sure none of the transmission lines overlap! </a:t>
            </a:r>
            <a:endParaRPr b="0"/>
          </a:p>
          <a:p>
            <a:pPr marL="158750" lvl="0" indent="0" algn="l" rtl="0">
              <a:lnSpc>
                <a:spcPct val="100000"/>
              </a:lnSpc>
              <a:spcBef>
                <a:spcPts val="0"/>
              </a:spcBef>
              <a:spcAft>
                <a:spcPts val="0"/>
              </a:spcAft>
              <a:buSzPts val="1100"/>
              <a:buNone/>
            </a:pPr>
            <a:r>
              <a:rPr lang="en" sz="1100" b="0" i="1" u="none" strike="noStrike" cap="none">
                <a:solidFill>
                  <a:srgbClr val="000000"/>
                </a:solidFill>
                <a:latin typeface="Arial"/>
                <a:ea typeface="Arial"/>
                <a:cs typeface="Arial"/>
                <a:sym typeface="Arial"/>
              </a:rPr>
              <a:t>Non-Renewable Energy Source (blue pathway)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2 longer strips of Maker Tape will be used to connect the LED to the transmission lines. Start by sticking the Maker Tape to cover some of the smaller tape on the cube, making a connection. Then continue down the cube and along the blue transmission line. This will secure the cube to the paper and build the path for the circuit. Do this for both blue paths. Make sure the parallel paths do not touch each other.  </a:t>
            </a:r>
            <a:endParaRPr b="0"/>
          </a:p>
          <a:p>
            <a:pPr marL="158750" lvl="0" indent="0" algn="l" rtl="0">
              <a:lnSpc>
                <a:spcPct val="100000"/>
              </a:lnSpc>
              <a:spcBef>
                <a:spcPts val="0"/>
              </a:spcBef>
              <a:spcAft>
                <a:spcPts val="0"/>
              </a:spcAft>
              <a:buSzPts val="1100"/>
              <a:buNone/>
            </a:pPr>
            <a:r>
              <a:rPr lang="en" sz="1100" b="0" i="1" u="none" strike="noStrike" cap="none">
                <a:solidFill>
                  <a:srgbClr val="000000"/>
                </a:solidFill>
                <a:latin typeface="Arial"/>
                <a:ea typeface="Arial"/>
                <a:cs typeface="Arial"/>
                <a:sym typeface="Arial"/>
              </a:rPr>
              <a:t>Renewable Energy Source (green pathway)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Using the other 2 longer strips of Maker Tape, one for each path. Repeat the step above to create the pathways for the green transmission lines.  Make sure the parallel paths do not touch each other.  </a:t>
            </a:r>
            <a:r>
              <a:rPr lang="en" sz="1000" b="1" i="0" u="none" strike="noStrike" cap="none">
                <a:solidFill>
                  <a:srgbClr val="000000"/>
                </a:solidFill>
                <a:latin typeface="Arial"/>
                <a:ea typeface="Arial"/>
                <a:cs typeface="Arial"/>
                <a:sym typeface="Arial"/>
              </a:rPr>
              <a:t>Do not secure the ends of the Maker Tape completely to paper on the green transmission lines - the loose ends of tape are needed to attach the hand crank. </a:t>
            </a:r>
            <a:endParaRPr b="0"/>
          </a:p>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Power Sources: Battery &amp; Hand Crank</a:t>
            </a:r>
            <a:endParaRPr b="0"/>
          </a:p>
          <a:p>
            <a:pPr marL="158750" lvl="0" indent="0" algn="l" rtl="0">
              <a:lnSpc>
                <a:spcPct val="100000"/>
              </a:lnSpc>
              <a:spcBef>
                <a:spcPts val="0"/>
              </a:spcBef>
              <a:spcAft>
                <a:spcPts val="0"/>
              </a:spcAft>
              <a:buSzPts val="1100"/>
              <a:buNone/>
            </a:pPr>
            <a:r>
              <a:rPr lang="en" sz="1100" b="0" i="1" u="none" strike="noStrike" cap="none">
                <a:solidFill>
                  <a:srgbClr val="000000"/>
                </a:solidFill>
                <a:latin typeface="Arial"/>
                <a:ea typeface="Arial"/>
                <a:cs typeface="Arial"/>
                <a:sym typeface="Arial"/>
              </a:rPr>
              <a:t>Non-Renewable Power Source (Battery)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Use the last small strip of Maker Tape to create the switch for the battery.</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Place battery negative (-) side down, on top of the pathway extending from the negative (-) or shorter leg of the LED.</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Complete this circuit by sticking Maker Tape across the top of the positive side (+) of the battery and running it across to the positive pathway.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battery will not be fully attached to the paper and that’s okay. </a:t>
            </a:r>
            <a:endParaRPr b="0"/>
          </a:p>
          <a:p>
            <a:pPr marL="158750" lvl="0" indent="0" algn="l" rtl="0">
              <a:lnSpc>
                <a:spcPct val="100000"/>
              </a:lnSpc>
              <a:spcBef>
                <a:spcPts val="0"/>
              </a:spcBef>
              <a:spcAft>
                <a:spcPts val="0"/>
              </a:spcAft>
              <a:buSzPts val="1100"/>
              <a:buNone/>
            </a:pPr>
            <a:r>
              <a:rPr lang="en" sz="1100" b="0" i="1" u="none" strike="noStrike" cap="none">
                <a:solidFill>
                  <a:srgbClr val="000000"/>
                </a:solidFill>
                <a:latin typeface="Arial"/>
                <a:ea typeface="Arial"/>
                <a:cs typeface="Arial"/>
                <a:sym typeface="Arial"/>
              </a:rPr>
              <a:t>Renewable Power Source (Hand Crank)</a:t>
            </a:r>
            <a:r>
              <a:rPr lang="en" sz="1200" b="0" i="1" u="none" strike="noStrike" cap="none">
                <a:solidFill>
                  <a:srgbClr val="000000"/>
                </a:solidFill>
                <a:latin typeface="Arial"/>
                <a:ea typeface="Arial"/>
                <a:cs typeface="Arial"/>
                <a:sym typeface="Arial"/>
              </a:rPr>
              <a:t>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Secure the metal tip of the red wire from the hand crank to the positive (+) pathway of your green transmission line using the free end of the Maker Tape.</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Repeat the step above for the black wire, on the negative (-) path.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Attach the handle to the white shaft coming out of the side of the yellow motor.</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hand crank will need your energy to light the LED, just like a hydroelectric plant needs flowing water and a wind turbine needs blowing wind.  </a:t>
            </a:r>
            <a:endParaR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Electrical power is created by a generator in power plant or a hydro plant.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physical force, steam, wind, water pushed a turbine with blades around in a circuit. This spins a shaft inside a generator that excites the electrons and makes them jump. The electrons push each other through transmission lines to substations to your home. This is just like your hand crank but on a much bigger scale!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you were NYPA engineers, you helped us to use both renewable and non-renewable energy to solve a problem and transmit electricity to a city building. NYPA has thousands of electricians, engineers and others that keep all of our lights on day to day. Everyday the citizens of New York State use more and more electricity in different ways, we need your great minds to keep the lights on and design solutions for our communities now and in the future. What careers do you think you could have with NYPA in the future? What problems do you want to solve?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really enjoyed being with you today, if you have questions, we can answer them as we wrap up our time together today.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ca4883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f9ca48833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Introduce NYPA and yourself, get to know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Electricity is important to our community, and how it is generated is important to NYPA. In activity 1 you used a battery, which generates a little bit of power where they need it. Think about all of the things in our community that use electricity, </a:t>
            </a:r>
            <a:r>
              <a:rPr lang="en" b="1">
                <a:solidFill>
                  <a:schemeClr val="dk1"/>
                </a:solidFill>
              </a:rPr>
              <a:t>where does the electricity to power all of those buildings and trains and microwaves and cell phones and lights come from</a:t>
            </a:r>
            <a:r>
              <a:rPr lang="en">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where does the electricity to power all of those buildings and trains and microwaves and cell phones and lights come from</a:t>
            </a:r>
            <a:r>
              <a:rPr lang="en">
                <a:solidFill>
                  <a:schemeClr val="dk1"/>
                </a:solidFill>
              </a:rPr>
              <a:t>? </a:t>
            </a: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It is generated or made in a Power Plant. There are many different types of Power Plants around New York State. We have small clean energy plants and hydroelectric plants and solar panel farms and wind turbine farms. If it is made in those places, </a:t>
            </a:r>
            <a:r>
              <a:rPr lang="en" b="1">
                <a:solidFill>
                  <a:schemeClr val="dk1"/>
                </a:solidFill>
              </a:rPr>
              <a:t>how does it get to our home</a:t>
            </a:r>
            <a:r>
              <a:rPr lang="en">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65a9472cd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f65a9472c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When generating electricity we can use various resources, some a renewable others are non-renewable. Non-renewable electricity is made from a resource that has a limited supply, means there is a limited supply of that resource that makes the generator spin, like coal or natural gas, similar to the limited amount of resources in the battery.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Renewable energy means we will never run out of that resource that makes the generator spin, like falling water at a hydroelectric plant or wind that turns a wind turbine.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65a9472c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f65a9472c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After electricity is made it flows through big electric transmission lines and smaller neighborhood power lines to get to your house. </a:t>
            </a:r>
            <a:r>
              <a:rPr lang="en">
                <a:solidFill>
                  <a:schemeClr val="dk1"/>
                </a:solidFill>
              </a:rPr>
              <a:t>Sometimes stopping at energy storage facilities and substations to hold the electricity.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If electricity is generated in a power plant, how does it get to us in our home? It travels along big transmission lines and smaller power lines. Sometimes stopping at energy storage facilities and substations to hold the electricity.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Activity 2 we will model electricity generation and transmission.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Review Safety Notes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10;p2"/>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11" name="Google Shape;11;p2"/>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 name="Google Shape;12;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 name="Google Shape;13;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3"/>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7" name="Google Shape;17;p3"/>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8" name="Google Shape;18;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9" name="Google Shape;19;p3"/>
          <p:cNvGrpSpPr/>
          <p:nvPr/>
        </p:nvGrpSpPr>
        <p:grpSpPr>
          <a:xfrm>
            <a:off x="0" y="5129784"/>
            <a:ext cx="9144000" cy="18291"/>
            <a:chOff x="0" y="5118447"/>
            <a:chExt cx="9144000" cy="76500"/>
          </a:xfrm>
        </p:grpSpPr>
        <p:sp>
          <p:nvSpPr>
            <p:cNvPr id="20" name="Google Shape;20;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 name="Google Shape;21;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24" name="Google Shape;24;p4"/>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25" name="Google Shape;25;p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 name="Google Shape;26;p4"/>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4"/>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8" name="Google Shape;28;p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5"/>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32" name="Google Shape;32;p5"/>
          <p:cNvGrpSpPr/>
          <p:nvPr/>
        </p:nvGrpSpPr>
        <p:grpSpPr>
          <a:xfrm>
            <a:off x="0" y="5129784"/>
            <a:ext cx="9144000" cy="18291"/>
            <a:chOff x="0" y="5118447"/>
            <a:chExt cx="9144000" cy="76500"/>
          </a:xfrm>
        </p:grpSpPr>
        <p:sp>
          <p:nvSpPr>
            <p:cNvPr id="33" name="Google Shape;33;p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 name="Google Shape;34;p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37" name="Google Shape;37;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000"/>
              <a:buNone/>
            </a:pPr>
            <a:r>
              <a:rPr lang="en"/>
              <a:t>Electricity and Our Community</a:t>
            </a:r>
            <a:endParaRPr/>
          </a:p>
        </p:txBody>
      </p:sp>
      <p:sp>
        <p:nvSpPr>
          <p:cNvPr id="72" name="Google Shape;72;p10"/>
          <p:cNvSpPr txBox="1">
            <a:spLocks noGrp="1"/>
          </p:cNvSpPr>
          <p:nvPr>
            <p:ph type="subTitle" idx="1"/>
          </p:nvPr>
        </p:nvSpPr>
        <p:spPr>
          <a:xfrm>
            <a:off x="503125" y="2571747"/>
            <a:ext cx="7680900" cy="614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500"/>
              </a:spcBef>
              <a:spcAft>
                <a:spcPts val="0"/>
              </a:spcAft>
              <a:buClr>
                <a:schemeClr val="dk1"/>
              </a:buClr>
              <a:buSzPts val="1100"/>
              <a:buFont typeface="Arial"/>
              <a:buNone/>
            </a:pPr>
            <a:r>
              <a:rPr lang="en" sz="2200" b="0">
                <a:solidFill>
                  <a:srgbClr val="646569"/>
                </a:solidFill>
              </a:rPr>
              <a:t>WHERE DOES IT COME FROM?</a:t>
            </a:r>
            <a:endParaRPr sz="2200">
              <a:solidFill>
                <a:srgbClr val="64656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9"/>
          <p:cNvPicPr preferRelativeResize="0"/>
          <p:nvPr/>
        </p:nvPicPr>
        <p:blipFill rotWithShape="1">
          <a:blip r:embed="rId3">
            <a:alphaModFix/>
          </a:blip>
          <a:srcRect l="3028" t="4919" r="2914" b="4656"/>
          <a:stretch/>
        </p:blipFill>
        <p:spPr>
          <a:xfrm>
            <a:off x="287875" y="1220662"/>
            <a:ext cx="4733824" cy="3596700"/>
          </a:xfrm>
          <a:prstGeom prst="rect">
            <a:avLst/>
          </a:prstGeom>
          <a:noFill/>
          <a:ln w="9525" cap="flat" cmpd="sng">
            <a:solidFill>
              <a:srgbClr val="E7E6E6"/>
            </a:solidFill>
            <a:prstDash val="solid"/>
            <a:round/>
            <a:headEnd type="none" w="sm" len="sm"/>
            <a:tailEnd type="none" w="sm" len="sm"/>
          </a:ln>
          <a:effectLst>
            <a:outerShdw blurRad="57150" dist="19050" dir="5400000" algn="bl" rotWithShape="0">
              <a:srgbClr val="999999">
                <a:alpha val="49803"/>
              </a:srgbClr>
            </a:outerShdw>
          </a:effectLst>
        </p:spPr>
      </p:pic>
      <p:pic>
        <p:nvPicPr>
          <p:cNvPr id="145" name="Google Shape;145;p19"/>
          <p:cNvPicPr preferRelativeResize="0"/>
          <p:nvPr/>
        </p:nvPicPr>
        <p:blipFill rotWithShape="1">
          <a:blip r:embed="rId4">
            <a:alphaModFix/>
          </a:blip>
          <a:srcRect/>
          <a:stretch/>
        </p:blipFill>
        <p:spPr>
          <a:xfrm rot="833855">
            <a:off x="5707288" y="1531547"/>
            <a:ext cx="2724881" cy="2974929"/>
          </a:xfrm>
          <a:prstGeom prst="rect">
            <a:avLst/>
          </a:prstGeom>
          <a:noFill/>
          <a:ln>
            <a:noFill/>
          </a:ln>
        </p:spPr>
      </p:pic>
      <p:sp>
        <p:nvSpPr>
          <p:cNvPr id="146" name="Google Shape;146;p19"/>
          <p:cNvSpPr txBox="1">
            <a:spLocks noGrp="1"/>
          </p:cNvSpPr>
          <p:nvPr>
            <p:ph type="title"/>
          </p:nvPr>
        </p:nvSpPr>
        <p:spPr>
          <a:xfrm>
            <a:off x="199500" y="165650"/>
            <a:ext cx="8761800" cy="95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sz="3000" b="0">
                <a:latin typeface="Proxima Nova"/>
                <a:ea typeface="Proxima Nova"/>
                <a:cs typeface="Proxima Nova"/>
                <a:sym typeface="Proxima Nova"/>
              </a:rPr>
              <a:t>Activity 2</a:t>
            </a:r>
            <a:r>
              <a:rPr lang="en" sz="3000">
                <a:latin typeface="Proxima Nova"/>
                <a:ea typeface="Proxima Nova"/>
                <a:cs typeface="Proxima Nova"/>
                <a:sym typeface="Proxima Nova"/>
              </a:rPr>
              <a:t> - Community Electricity </a:t>
            </a:r>
            <a:endParaRPr sz="30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191100" y="165650"/>
            <a:ext cx="8761800" cy="95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sz="3000">
                <a:latin typeface="Proxima Nova"/>
                <a:ea typeface="Proxima Nova"/>
                <a:cs typeface="Proxima Nova"/>
                <a:sym typeface="Proxima Nova"/>
              </a:rPr>
              <a:t>Let’s Build </a:t>
            </a:r>
            <a:endParaRPr sz="3000">
              <a:latin typeface="Proxima Nova"/>
              <a:ea typeface="Proxima Nova"/>
              <a:cs typeface="Proxima Nova"/>
              <a:sym typeface="Proxima Nova"/>
            </a:endParaRPr>
          </a:p>
        </p:txBody>
      </p:sp>
      <p:pic>
        <p:nvPicPr>
          <p:cNvPr id="152" name="Google Shape;152;p20"/>
          <p:cNvPicPr preferRelativeResize="0"/>
          <p:nvPr/>
        </p:nvPicPr>
        <p:blipFill>
          <a:blip r:embed="rId3">
            <a:alphaModFix/>
          </a:blip>
          <a:stretch>
            <a:fillRect/>
          </a:stretch>
        </p:blipFill>
        <p:spPr>
          <a:xfrm>
            <a:off x="1079866" y="1323988"/>
            <a:ext cx="1225584" cy="1107513"/>
          </a:xfrm>
          <a:prstGeom prst="rect">
            <a:avLst/>
          </a:prstGeom>
          <a:noFill/>
          <a:ln>
            <a:noFill/>
          </a:ln>
        </p:spPr>
      </p:pic>
      <p:pic>
        <p:nvPicPr>
          <p:cNvPr id="153" name="Google Shape;153;p20"/>
          <p:cNvPicPr preferRelativeResize="0"/>
          <p:nvPr/>
        </p:nvPicPr>
        <p:blipFill>
          <a:blip r:embed="rId4">
            <a:alphaModFix/>
          </a:blip>
          <a:stretch>
            <a:fillRect/>
          </a:stretch>
        </p:blipFill>
        <p:spPr>
          <a:xfrm>
            <a:off x="3458025" y="1205400"/>
            <a:ext cx="1965866" cy="1399500"/>
          </a:xfrm>
          <a:prstGeom prst="rect">
            <a:avLst/>
          </a:prstGeom>
          <a:noFill/>
          <a:ln>
            <a:noFill/>
          </a:ln>
        </p:spPr>
      </p:pic>
      <p:pic>
        <p:nvPicPr>
          <p:cNvPr id="154" name="Google Shape;154;p20"/>
          <p:cNvPicPr preferRelativeResize="0"/>
          <p:nvPr/>
        </p:nvPicPr>
        <p:blipFill>
          <a:blip r:embed="rId5">
            <a:alphaModFix/>
          </a:blip>
          <a:stretch>
            <a:fillRect/>
          </a:stretch>
        </p:blipFill>
        <p:spPr>
          <a:xfrm>
            <a:off x="5757224" y="929125"/>
            <a:ext cx="2970350" cy="1495561"/>
          </a:xfrm>
          <a:prstGeom prst="rect">
            <a:avLst/>
          </a:prstGeom>
          <a:noFill/>
          <a:ln>
            <a:noFill/>
          </a:ln>
        </p:spPr>
      </p:pic>
      <p:pic>
        <p:nvPicPr>
          <p:cNvPr id="155" name="Google Shape;155;p20"/>
          <p:cNvPicPr preferRelativeResize="0"/>
          <p:nvPr/>
        </p:nvPicPr>
        <p:blipFill>
          <a:blip r:embed="rId6">
            <a:alphaModFix/>
          </a:blip>
          <a:stretch>
            <a:fillRect/>
          </a:stretch>
        </p:blipFill>
        <p:spPr>
          <a:xfrm>
            <a:off x="922175" y="2688249"/>
            <a:ext cx="3374377" cy="2225150"/>
          </a:xfrm>
          <a:prstGeom prst="rect">
            <a:avLst/>
          </a:prstGeom>
          <a:noFill/>
          <a:ln>
            <a:noFill/>
          </a:ln>
        </p:spPr>
      </p:pic>
      <p:pic>
        <p:nvPicPr>
          <p:cNvPr id="156" name="Google Shape;156;p20"/>
          <p:cNvPicPr preferRelativeResize="0"/>
          <p:nvPr/>
        </p:nvPicPr>
        <p:blipFill>
          <a:blip r:embed="rId7">
            <a:alphaModFix/>
          </a:blip>
          <a:stretch>
            <a:fillRect/>
          </a:stretch>
        </p:blipFill>
        <p:spPr>
          <a:xfrm>
            <a:off x="5082880" y="2571751"/>
            <a:ext cx="3484845" cy="1776700"/>
          </a:xfrm>
          <a:prstGeom prst="rect">
            <a:avLst/>
          </a:prstGeom>
          <a:noFill/>
          <a:ln>
            <a:noFill/>
          </a:ln>
        </p:spPr>
      </p:pic>
      <p:sp>
        <p:nvSpPr>
          <p:cNvPr id="157" name="Google Shape;157;p20"/>
          <p:cNvSpPr txBox="1"/>
          <p:nvPr/>
        </p:nvSpPr>
        <p:spPr>
          <a:xfrm>
            <a:off x="728000" y="1063100"/>
            <a:ext cx="3543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b="1"/>
              <a:t>1</a:t>
            </a:r>
            <a:endParaRPr b="1"/>
          </a:p>
        </p:txBody>
      </p:sp>
      <p:sp>
        <p:nvSpPr>
          <p:cNvPr id="158" name="Google Shape;158;p20"/>
          <p:cNvSpPr txBox="1"/>
          <p:nvPr/>
        </p:nvSpPr>
        <p:spPr>
          <a:xfrm>
            <a:off x="2926650" y="1063100"/>
            <a:ext cx="4515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b="1"/>
              <a:t>2</a:t>
            </a:r>
            <a:endParaRPr b="1"/>
          </a:p>
        </p:txBody>
      </p:sp>
      <p:sp>
        <p:nvSpPr>
          <p:cNvPr id="159" name="Google Shape;159;p20"/>
          <p:cNvSpPr txBox="1"/>
          <p:nvPr/>
        </p:nvSpPr>
        <p:spPr>
          <a:xfrm>
            <a:off x="6208725" y="1063100"/>
            <a:ext cx="4515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b="1"/>
              <a:t>3</a:t>
            </a:r>
            <a:endParaRPr b="1"/>
          </a:p>
        </p:txBody>
      </p:sp>
      <p:sp>
        <p:nvSpPr>
          <p:cNvPr id="160" name="Google Shape;160;p20"/>
          <p:cNvSpPr txBox="1"/>
          <p:nvPr/>
        </p:nvSpPr>
        <p:spPr>
          <a:xfrm>
            <a:off x="1207525" y="2830725"/>
            <a:ext cx="4515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b="1"/>
              <a:t>4</a:t>
            </a:r>
            <a:endParaRPr b="1"/>
          </a:p>
        </p:txBody>
      </p:sp>
      <p:sp>
        <p:nvSpPr>
          <p:cNvPr id="161" name="Google Shape;161;p20"/>
          <p:cNvSpPr txBox="1"/>
          <p:nvPr/>
        </p:nvSpPr>
        <p:spPr>
          <a:xfrm>
            <a:off x="5669875" y="2830725"/>
            <a:ext cx="4515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b="1"/>
              <a:t>5</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p:nvPr/>
        </p:nvSpPr>
        <p:spPr>
          <a:xfrm>
            <a:off x="3381325" y="2160525"/>
            <a:ext cx="2293500" cy="1128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167" name="Google Shape;167;p21"/>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168" name="Google Shape;168;p21"/>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801000" y="165650"/>
            <a:ext cx="71253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How is electrical power created?</a:t>
            </a:r>
            <a:endParaRPr sz="3600">
              <a:latin typeface="Proxima Nova"/>
              <a:ea typeface="Proxima Nova"/>
              <a:cs typeface="Proxima Nova"/>
              <a:sym typeface="Proxima Nova"/>
            </a:endParaRPr>
          </a:p>
        </p:txBody>
      </p:sp>
      <p:pic>
        <p:nvPicPr>
          <p:cNvPr id="174" name="Google Shape;174;p22"/>
          <p:cNvPicPr preferRelativeResize="0"/>
          <p:nvPr/>
        </p:nvPicPr>
        <p:blipFill rotWithShape="1">
          <a:blip r:embed="rId3">
            <a:alphaModFix/>
          </a:blip>
          <a:srcRect/>
          <a:stretch/>
        </p:blipFill>
        <p:spPr>
          <a:xfrm>
            <a:off x="-18600" y="1451613"/>
            <a:ext cx="3361219" cy="2240276"/>
          </a:xfrm>
          <a:prstGeom prst="rect">
            <a:avLst/>
          </a:prstGeom>
          <a:noFill/>
          <a:ln>
            <a:noFill/>
          </a:ln>
        </p:spPr>
      </p:pic>
      <p:pic>
        <p:nvPicPr>
          <p:cNvPr id="175" name="Google Shape;175;p22"/>
          <p:cNvPicPr preferRelativeResize="0"/>
          <p:nvPr/>
        </p:nvPicPr>
        <p:blipFill rotWithShape="1">
          <a:blip r:embed="rId4">
            <a:alphaModFix/>
          </a:blip>
          <a:srcRect l="11359" r="1584"/>
          <a:stretch/>
        </p:blipFill>
        <p:spPr>
          <a:xfrm>
            <a:off x="3365600" y="1451613"/>
            <a:ext cx="5778398" cy="2240275"/>
          </a:xfrm>
          <a:prstGeom prst="rect">
            <a:avLst/>
          </a:prstGeom>
          <a:noFill/>
          <a:ln>
            <a:noFill/>
          </a:ln>
        </p:spPr>
      </p:pic>
      <p:sp>
        <p:nvSpPr>
          <p:cNvPr id="176" name="Google Shape;176;p22"/>
          <p:cNvSpPr/>
          <p:nvPr/>
        </p:nvSpPr>
        <p:spPr>
          <a:xfrm>
            <a:off x="0" y="126475"/>
            <a:ext cx="801000" cy="8244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p22"/>
          <p:cNvPicPr preferRelativeResize="0"/>
          <p:nvPr/>
        </p:nvPicPr>
        <p:blipFill rotWithShape="1">
          <a:blip r:embed="rId5">
            <a:alphaModFix/>
          </a:blip>
          <a:srcRect/>
          <a:stretch/>
        </p:blipFill>
        <p:spPr>
          <a:xfrm>
            <a:off x="55299" y="193474"/>
            <a:ext cx="690400" cy="69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801000" y="165650"/>
            <a:ext cx="81603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How is electrical power created?</a:t>
            </a:r>
            <a:endParaRPr sz="3600">
              <a:latin typeface="Proxima Nova"/>
              <a:ea typeface="Proxima Nova"/>
              <a:cs typeface="Proxima Nova"/>
              <a:sym typeface="Proxima Nova"/>
            </a:endParaRPr>
          </a:p>
        </p:txBody>
      </p:sp>
      <p:pic>
        <p:nvPicPr>
          <p:cNvPr id="183" name="Google Shape;183;p23"/>
          <p:cNvPicPr preferRelativeResize="0"/>
          <p:nvPr/>
        </p:nvPicPr>
        <p:blipFill rotWithShape="1">
          <a:blip r:embed="rId3">
            <a:alphaModFix/>
          </a:blip>
          <a:srcRect/>
          <a:stretch/>
        </p:blipFill>
        <p:spPr>
          <a:xfrm>
            <a:off x="56025" y="1475100"/>
            <a:ext cx="8904602" cy="3274006"/>
          </a:xfrm>
          <a:prstGeom prst="rect">
            <a:avLst/>
          </a:prstGeom>
          <a:noFill/>
          <a:ln>
            <a:noFill/>
          </a:ln>
        </p:spPr>
      </p:pic>
      <p:sp>
        <p:nvSpPr>
          <p:cNvPr id="184" name="Google Shape;184;p23"/>
          <p:cNvSpPr/>
          <p:nvPr/>
        </p:nvSpPr>
        <p:spPr>
          <a:xfrm>
            <a:off x="0" y="126475"/>
            <a:ext cx="801000" cy="8244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23"/>
          <p:cNvPicPr preferRelativeResize="0"/>
          <p:nvPr/>
        </p:nvPicPr>
        <p:blipFill rotWithShape="1">
          <a:blip r:embed="rId4">
            <a:alphaModFix/>
          </a:blip>
          <a:srcRect/>
          <a:stretch/>
        </p:blipFill>
        <p:spPr>
          <a:xfrm>
            <a:off x="55299" y="193474"/>
            <a:ext cx="690400" cy="69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278650" y="297075"/>
            <a:ext cx="6259500" cy="109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800">
                <a:solidFill>
                  <a:srgbClr val="002D73"/>
                </a:solidFill>
                <a:latin typeface="Proxima Nova"/>
                <a:ea typeface="Proxima Nova"/>
                <a:cs typeface="Proxima Nova"/>
                <a:sym typeface="Proxima Nova"/>
              </a:rPr>
              <a:t>What careers do you think you could have with NYPA in the future?</a:t>
            </a:r>
            <a:endParaRPr sz="2800">
              <a:solidFill>
                <a:srgbClr val="002D73"/>
              </a:solidFill>
              <a:latin typeface="Proxima Nova"/>
              <a:ea typeface="Proxima Nova"/>
              <a:cs typeface="Proxima Nova"/>
              <a:sym typeface="Proxima Nova"/>
            </a:endParaRPr>
          </a:p>
        </p:txBody>
      </p:sp>
      <p:pic>
        <p:nvPicPr>
          <p:cNvPr id="191" name="Google Shape;191;p24"/>
          <p:cNvPicPr preferRelativeResize="0"/>
          <p:nvPr/>
        </p:nvPicPr>
        <p:blipFill rotWithShape="1">
          <a:blip r:embed="rId3">
            <a:alphaModFix/>
          </a:blip>
          <a:srcRect/>
          <a:stretch/>
        </p:blipFill>
        <p:spPr>
          <a:xfrm>
            <a:off x="0" y="3264775"/>
            <a:ext cx="2354799" cy="1599325"/>
          </a:xfrm>
          <a:prstGeom prst="rect">
            <a:avLst/>
          </a:prstGeom>
          <a:noFill/>
          <a:ln>
            <a:noFill/>
          </a:ln>
        </p:spPr>
      </p:pic>
      <p:pic>
        <p:nvPicPr>
          <p:cNvPr id="192" name="Google Shape;192;p24"/>
          <p:cNvPicPr preferRelativeResize="0"/>
          <p:nvPr/>
        </p:nvPicPr>
        <p:blipFill rotWithShape="1">
          <a:blip r:embed="rId4">
            <a:alphaModFix/>
          </a:blip>
          <a:srcRect/>
          <a:stretch/>
        </p:blipFill>
        <p:spPr>
          <a:xfrm>
            <a:off x="4761050" y="3264775"/>
            <a:ext cx="2443539" cy="1599324"/>
          </a:xfrm>
          <a:prstGeom prst="rect">
            <a:avLst/>
          </a:prstGeom>
          <a:noFill/>
          <a:ln>
            <a:noFill/>
          </a:ln>
        </p:spPr>
      </p:pic>
      <p:pic>
        <p:nvPicPr>
          <p:cNvPr id="193" name="Google Shape;193;p24"/>
          <p:cNvPicPr preferRelativeResize="0"/>
          <p:nvPr/>
        </p:nvPicPr>
        <p:blipFill rotWithShape="1">
          <a:blip r:embed="rId5">
            <a:alphaModFix/>
          </a:blip>
          <a:srcRect/>
          <a:stretch/>
        </p:blipFill>
        <p:spPr>
          <a:xfrm>
            <a:off x="7288201" y="2052725"/>
            <a:ext cx="1861133" cy="2811379"/>
          </a:xfrm>
          <a:prstGeom prst="rect">
            <a:avLst/>
          </a:prstGeom>
          <a:noFill/>
          <a:ln>
            <a:noFill/>
          </a:ln>
        </p:spPr>
      </p:pic>
      <p:pic>
        <p:nvPicPr>
          <p:cNvPr id="194" name="Google Shape;194;p24"/>
          <p:cNvPicPr preferRelativeResize="0"/>
          <p:nvPr/>
        </p:nvPicPr>
        <p:blipFill rotWithShape="1">
          <a:blip r:embed="rId6">
            <a:alphaModFix/>
          </a:blip>
          <a:srcRect/>
          <a:stretch/>
        </p:blipFill>
        <p:spPr>
          <a:xfrm>
            <a:off x="6789199" y="297063"/>
            <a:ext cx="2354792" cy="1666875"/>
          </a:xfrm>
          <a:prstGeom prst="rect">
            <a:avLst/>
          </a:prstGeom>
          <a:noFill/>
          <a:ln>
            <a:noFill/>
          </a:ln>
        </p:spPr>
      </p:pic>
      <p:pic>
        <p:nvPicPr>
          <p:cNvPr id="195" name="Google Shape;195;p24"/>
          <p:cNvPicPr preferRelativeResize="0"/>
          <p:nvPr/>
        </p:nvPicPr>
        <p:blipFill rotWithShape="1">
          <a:blip r:embed="rId7">
            <a:alphaModFix/>
          </a:blip>
          <a:srcRect r="5302"/>
          <a:stretch/>
        </p:blipFill>
        <p:spPr>
          <a:xfrm>
            <a:off x="4740978" y="1587188"/>
            <a:ext cx="2483697" cy="1599325"/>
          </a:xfrm>
          <a:prstGeom prst="rect">
            <a:avLst/>
          </a:prstGeom>
          <a:noFill/>
          <a:ln>
            <a:noFill/>
          </a:ln>
        </p:spPr>
      </p:pic>
      <p:pic>
        <p:nvPicPr>
          <p:cNvPr id="196" name="Google Shape;196;p24"/>
          <p:cNvPicPr preferRelativeResize="0"/>
          <p:nvPr/>
        </p:nvPicPr>
        <p:blipFill rotWithShape="1">
          <a:blip r:embed="rId8">
            <a:alphaModFix/>
          </a:blip>
          <a:srcRect/>
          <a:stretch/>
        </p:blipFill>
        <p:spPr>
          <a:xfrm>
            <a:off x="2438400" y="3264775"/>
            <a:ext cx="2239055" cy="1599325"/>
          </a:xfrm>
          <a:prstGeom prst="rect">
            <a:avLst/>
          </a:prstGeom>
          <a:noFill/>
          <a:ln>
            <a:noFill/>
          </a:ln>
        </p:spPr>
      </p:pic>
      <p:sp>
        <p:nvSpPr>
          <p:cNvPr id="197" name="Google Shape;197;p24"/>
          <p:cNvSpPr txBox="1">
            <a:spLocks noGrp="1"/>
          </p:cNvSpPr>
          <p:nvPr>
            <p:ph type="title"/>
          </p:nvPr>
        </p:nvSpPr>
        <p:spPr>
          <a:xfrm>
            <a:off x="278650" y="1708475"/>
            <a:ext cx="4384200" cy="8271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800">
                <a:solidFill>
                  <a:srgbClr val="002D73"/>
                </a:solidFill>
                <a:latin typeface="Proxima Nova"/>
                <a:ea typeface="Proxima Nova"/>
                <a:cs typeface="Proxima Nova"/>
                <a:sym typeface="Proxima Nova"/>
              </a:rPr>
              <a:t>What problems do you want to solve?</a:t>
            </a:r>
            <a:endParaRPr sz="2800">
              <a:solidFill>
                <a:srgbClr val="002D73"/>
              </a:solidFill>
              <a:latin typeface="Proxima Nova"/>
              <a:ea typeface="Proxima Nova"/>
              <a:cs typeface="Proxima Nova"/>
              <a:sym typeface="Proxima Nova"/>
            </a:endParaRPr>
          </a:p>
        </p:txBody>
      </p:sp>
      <p:cxnSp>
        <p:nvCxnSpPr>
          <p:cNvPr id="198" name="Google Shape;198;p24"/>
          <p:cNvCxnSpPr/>
          <p:nvPr/>
        </p:nvCxnSpPr>
        <p:spPr>
          <a:xfrm>
            <a:off x="327900" y="1513350"/>
            <a:ext cx="4193700" cy="0"/>
          </a:xfrm>
          <a:prstGeom prst="straightConnector1">
            <a:avLst/>
          </a:prstGeom>
          <a:noFill/>
          <a:ln w="9525" cap="flat" cmpd="sng">
            <a:solidFill>
              <a:srgbClr val="FFC00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77875" y="1297250"/>
            <a:ext cx="8904600" cy="940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4100"/>
              <a:buNone/>
            </a:pPr>
            <a:r>
              <a:rPr lang="en" sz="3600">
                <a:solidFill>
                  <a:srgbClr val="646569"/>
                </a:solidFill>
                <a:latin typeface="Proxima Nova"/>
                <a:ea typeface="Proxima Nova"/>
                <a:cs typeface="Proxima Nova"/>
                <a:sym typeface="Proxima Nova"/>
              </a:rPr>
              <a:t>Who and What is </a:t>
            </a:r>
            <a:br>
              <a:rPr lang="en" sz="3600">
                <a:latin typeface="Proxima Nova"/>
                <a:ea typeface="Proxima Nova"/>
                <a:cs typeface="Proxima Nova"/>
                <a:sym typeface="Proxima Nova"/>
              </a:rPr>
            </a:br>
            <a:r>
              <a:rPr lang="en" sz="3600">
                <a:latin typeface="Proxima Nova"/>
                <a:ea typeface="Proxima Nova"/>
                <a:cs typeface="Proxima Nova"/>
                <a:sym typeface="Proxima Nova"/>
              </a:rPr>
              <a:t>New York Power Authority?</a:t>
            </a:r>
            <a:endParaRPr sz="3600">
              <a:latin typeface="Proxima Nova"/>
              <a:ea typeface="Proxima Nova"/>
              <a:cs typeface="Proxima Nova"/>
              <a:sym typeface="Proxima Nova"/>
            </a:endParaRPr>
          </a:p>
        </p:txBody>
      </p:sp>
      <p:pic>
        <p:nvPicPr>
          <p:cNvPr id="78" name="Google Shape;78;p11"/>
          <p:cNvPicPr preferRelativeResize="0"/>
          <p:nvPr/>
        </p:nvPicPr>
        <p:blipFill rotWithShape="1">
          <a:blip r:embed="rId3">
            <a:alphaModFix/>
          </a:blip>
          <a:srcRect l="18133"/>
          <a:stretch/>
        </p:blipFill>
        <p:spPr>
          <a:xfrm>
            <a:off x="4571989" y="703025"/>
            <a:ext cx="4510475" cy="425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2"/>
          <p:cNvPicPr preferRelativeResize="0"/>
          <p:nvPr/>
        </p:nvPicPr>
        <p:blipFill rotWithShape="1">
          <a:blip r:embed="rId3">
            <a:alphaModFix/>
          </a:blip>
          <a:srcRect/>
          <a:stretch/>
        </p:blipFill>
        <p:spPr>
          <a:xfrm>
            <a:off x="1231374" y="77999"/>
            <a:ext cx="6345703" cy="498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26084"/>
          <a:stretch/>
        </p:blipFill>
        <p:spPr>
          <a:xfrm>
            <a:off x="168800" y="372550"/>
            <a:ext cx="5252351" cy="437695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5498837" y="143950"/>
            <a:ext cx="3528375" cy="4605548"/>
          </a:xfrm>
          <a:prstGeom prst="rect">
            <a:avLst/>
          </a:prstGeom>
          <a:noFill/>
          <a:ln>
            <a:noFill/>
          </a:ln>
        </p:spPr>
      </p:pic>
      <p:sp>
        <p:nvSpPr>
          <p:cNvPr id="90" name="Google Shape;90;p13"/>
          <p:cNvSpPr txBox="1"/>
          <p:nvPr/>
        </p:nvSpPr>
        <p:spPr>
          <a:xfrm>
            <a:off x="168800" y="4010600"/>
            <a:ext cx="5252400" cy="7389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NIAGARA HYDROPOWER PLANT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Lewiston</a:t>
            </a:r>
            <a:endParaRPr sz="1800" b="0" i="0" u="none" strike="noStrike" cap="none">
              <a:solidFill>
                <a:srgbClr val="FFFFFF"/>
              </a:solidFill>
              <a:latin typeface="Proxima Nova"/>
              <a:ea typeface="Proxima Nova"/>
              <a:cs typeface="Proxima Nova"/>
              <a:sym typeface="Proxima Nova"/>
            </a:endParaRPr>
          </a:p>
        </p:txBody>
      </p:sp>
      <p:sp>
        <p:nvSpPr>
          <p:cNvPr id="91" name="Google Shape;91;p13"/>
          <p:cNvSpPr txBox="1"/>
          <p:nvPr/>
        </p:nvSpPr>
        <p:spPr>
          <a:xfrm>
            <a:off x="5498850" y="143950"/>
            <a:ext cx="3528300" cy="393900"/>
          </a:xfrm>
          <a:prstGeom prst="rect">
            <a:avLst/>
          </a:prstGeom>
          <a:solidFill>
            <a:srgbClr val="002D73">
              <a:alpha val="52549"/>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92" name="Google Shape;92;p13"/>
          <p:cNvSpPr txBox="1"/>
          <p:nvPr/>
        </p:nvSpPr>
        <p:spPr>
          <a:xfrm>
            <a:off x="5498841" y="143950"/>
            <a:ext cx="3528300" cy="7389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WIND TURBINES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South Fork </a:t>
            </a:r>
            <a:endParaRPr sz="1800" b="0" i="0" u="none" strike="noStrike" cap="none">
              <a:solidFill>
                <a:srgbClr val="FFFFFF"/>
              </a:solidFill>
              <a:latin typeface="Proxima Nova"/>
              <a:ea typeface="Proxima Nova"/>
              <a:cs typeface="Proxima Nova"/>
              <a:sym typeface="Proxima Nova"/>
            </a:endParaRPr>
          </a:p>
        </p:txBody>
      </p:sp>
      <p:sp>
        <p:nvSpPr>
          <p:cNvPr id="93" name="Google Shape;93;p13"/>
          <p:cNvSpPr txBox="1">
            <a:spLocks noGrp="1"/>
          </p:cNvSpPr>
          <p:nvPr>
            <p:ph type="title"/>
          </p:nvPr>
        </p:nvSpPr>
        <p:spPr>
          <a:xfrm>
            <a:off x="168800" y="101200"/>
            <a:ext cx="5252400" cy="824400"/>
          </a:xfrm>
          <a:prstGeom prst="rect">
            <a:avLst/>
          </a:prstGeom>
          <a:solidFill>
            <a:srgbClr val="0069A6"/>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solidFill>
                  <a:schemeClr val="lt1"/>
                </a:solidFill>
                <a:latin typeface="Proxima Nova"/>
                <a:ea typeface="Proxima Nova"/>
                <a:cs typeface="Proxima Nova"/>
                <a:sym typeface="Proxima Nova"/>
              </a:rPr>
              <a:t>Generating Electricity</a:t>
            </a:r>
            <a:endParaRPr sz="2200">
              <a:solidFill>
                <a:schemeClr val="lt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t="5163" b="3445"/>
          <a:stretch/>
        </p:blipFill>
        <p:spPr>
          <a:xfrm>
            <a:off x="0" y="0"/>
            <a:ext cx="9144000" cy="4387300"/>
          </a:xfrm>
          <a:prstGeom prst="rect">
            <a:avLst/>
          </a:prstGeom>
          <a:noFill/>
          <a:ln>
            <a:noFill/>
          </a:ln>
        </p:spPr>
      </p:pic>
      <p:sp>
        <p:nvSpPr>
          <p:cNvPr id="99" name="Google Shape;99;p14"/>
          <p:cNvSpPr txBox="1">
            <a:spLocks noGrp="1"/>
          </p:cNvSpPr>
          <p:nvPr>
            <p:ph type="title"/>
          </p:nvPr>
        </p:nvSpPr>
        <p:spPr>
          <a:xfrm>
            <a:off x="1444800" y="4387300"/>
            <a:ext cx="6254400" cy="489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400"/>
              <a:buNone/>
            </a:pPr>
            <a:r>
              <a:rPr lang="en" sz="3400" b="0">
                <a:latin typeface="Proxima Nova"/>
                <a:ea typeface="Proxima Nova"/>
                <a:cs typeface="Proxima Nova"/>
                <a:sym typeface="Proxima Nova"/>
              </a:rPr>
              <a:t>Energy Sources</a:t>
            </a:r>
            <a:endParaRPr sz="3400" b="0">
              <a:latin typeface="Proxima Nova"/>
              <a:ea typeface="Proxima Nova"/>
              <a:cs typeface="Proxima Nova"/>
              <a:sym typeface="Proxima Nova"/>
            </a:endParaRPr>
          </a:p>
        </p:txBody>
      </p:sp>
      <p:sp>
        <p:nvSpPr>
          <p:cNvPr id="100" name="Google Shape;100;p14"/>
          <p:cNvSpPr txBox="1">
            <a:spLocks noGrp="1"/>
          </p:cNvSpPr>
          <p:nvPr>
            <p:ph type="title"/>
          </p:nvPr>
        </p:nvSpPr>
        <p:spPr>
          <a:xfrm>
            <a:off x="4219703" y="3805375"/>
            <a:ext cx="692100" cy="52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sz="3400" b="0">
                <a:solidFill>
                  <a:schemeClr val="lt1"/>
                </a:solidFill>
                <a:latin typeface="Proxima Nova"/>
                <a:ea typeface="Proxima Nova"/>
                <a:cs typeface="Proxima Nova"/>
                <a:sym typeface="Proxima Nova"/>
              </a:rPr>
              <a:t>vs.</a:t>
            </a:r>
            <a:endParaRPr sz="3400" b="0">
              <a:solidFill>
                <a:schemeClr val="lt1"/>
              </a:solidFill>
              <a:latin typeface="Proxima Nova"/>
              <a:ea typeface="Proxima Nova"/>
              <a:cs typeface="Proxima Nova"/>
              <a:sym typeface="Proxima Nova"/>
            </a:endParaRPr>
          </a:p>
        </p:txBody>
      </p:sp>
      <p:sp>
        <p:nvSpPr>
          <p:cNvPr id="101" name="Google Shape;101;p14"/>
          <p:cNvSpPr/>
          <p:nvPr/>
        </p:nvSpPr>
        <p:spPr>
          <a:xfrm>
            <a:off x="-134825" y="3805375"/>
            <a:ext cx="4417500" cy="522900"/>
          </a:xfrm>
          <a:prstGeom prst="parallelogram">
            <a:avLst>
              <a:gd name="adj" fmla="val 25000"/>
            </a:avLst>
          </a:prstGeom>
          <a:solidFill>
            <a:srgbClr val="002D7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 sz="3400" b="1" i="0" u="none" strike="noStrike" cap="none">
                <a:solidFill>
                  <a:schemeClr val="lt1"/>
                </a:solidFill>
                <a:latin typeface="Proxima Nova"/>
                <a:ea typeface="Proxima Nova"/>
                <a:cs typeface="Proxima Nova"/>
                <a:sym typeface="Proxima Nova"/>
              </a:rPr>
              <a:t>Non-Renewable </a:t>
            </a:r>
            <a:endParaRPr sz="3400" b="1" i="0" u="none" strike="noStrike" cap="none">
              <a:solidFill>
                <a:schemeClr val="lt1"/>
              </a:solidFill>
              <a:latin typeface="Proxima Nova"/>
              <a:ea typeface="Proxima Nova"/>
              <a:cs typeface="Proxima Nova"/>
              <a:sym typeface="Proxima Nova"/>
            </a:endParaRPr>
          </a:p>
        </p:txBody>
      </p:sp>
      <p:sp>
        <p:nvSpPr>
          <p:cNvPr id="102" name="Google Shape;102;p14"/>
          <p:cNvSpPr/>
          <p:nvPr/>
        </p:nvSpPr>
        <p:spPr>
          <a:xfrm>
            <a:off x="4861200" y="3805375"/>
            <a:ext cx="4371900" cy="522900"/>
          </a:xfrm>
          <a:prstGeom prst="parallelogram">
            <a:avLst>
              <a:gd name="adj" fmla="val 2500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 sz="3400" b="1" i="0" u="none" strike="noStrike" cap="none">
                <a:solidFill>
                  <a:schemeClr val="lt1"/>
                </a:solidFill>
                <a:latin typeface="Proxima Nova"/>
                <a:ea typeface="Proxima Nova"/>
                <a:cs typeface="Proxima Nova"/>
                <a:sym typeface="Proxima Nova"/>
              </a:rPr>
              <a:t>Renewable </a:t>
            </a:r>
            <a:endParaRPr sz="34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t="3828" b="12754"/>
          <a:stretch/>
        </p:blipFill>
        <p:spPr>
          <a:xfrm>
            <a:off x="0" y="0"/>
            <a:ext cx="9144003" cy="5143501"/>
          </a:xfrm>
          <a:prstGeom prst="rect">
            <a:avLst/>
          </a:prstGeom>
          <a:noFill/>
          <a:ln>
            <a:noFill/>
          </a:ln>
        </p:spPr>
      </p:pic>
      <p:sp>
        <p:nvSpPr>
          <p:cNvPr id="108" name="Google Shape;108;p15"/>
          <p:cNvSpPr txBox="1">
            <a:spLocks noGrp="1"/>
          </p:cNvSpPr>
          <p:nvPr>
            <p:ph type="title"/>
          </p:nvPr>
        </p:nvSpPr>
        <p:spPr>
          <a:xfrm>
            <a:off x="776100" y="126475"/>
            <a:ext cx="3099900" cy="824400"/>
          </a:xfrm>
          <a:prstGeom prst="rect">
            <a:avLst/>
          </a:prstGeom>
          <a:solidFill>
            <a:srgbClr val="FFC000">
              <a:alpha val="50199"/>
            </a:srgbClr>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solidFill>
                  <a:schemeClr val="lt1"/>
                </a:solidFill>
                <a:latin typeface="Proxima Nova"/>
                <a:ea typeface="Proxima Nova"/>
                <a:cs typeface="Proxima Nova"/>
                <a:sym typeface="Proxima Nova"/>
              </a:rPr>
              <a:t>Transmission</a:t>
            </a:r>
            <a:endParaRPr sz="2200">
              <a:solidFill>
                <a:schemeClr val="lt1"/>
              </a:solidFill>
              <a:latin typeface="Proxima Nova"/>
              <a:ea typeface="Proxima Nova"/>
              <a:cs typeface="Proxima Nova"/>
              <a:sym typeface="Proxima Nova"/>
            </a:endParaRPr>
          </a:p>
        </p:txBody>
      </p:sp>
      <p:sp>
        <p:nvSpPr>
          <p:cNvPr id="109" name="Google Shape;109;p15"/>
          <p:cNvSpPr/>
          <p:nvPr/>
        </p:nvSpPr>
        <p:spPr>
          <a:xfrm>
            <a:off x="0" y="126475"/>
            <a:ext cx="801000" cy="8244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t="6942"/>
          <a:stretch/>
        </p:blipFill>
        <p:spPr>
          <a:xfrm>
            <a:off x="0" y="-373875"/>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4100"/>
              <a:buNone/>
            </a:pPr>
            <a:r>
              <a:rPr lang="en" sz="2900">
                <a:latin typeface="Proxima Nova"/>
                <a:ea typeface="Proxima Nova"/>
                <a:cs typeface="Proxima Nova"/>
                <a:sym typeface="Proxima Nova"/>
              </a:rPr>
              <a:t>Let’s model electricity generation and transmission </a:t>
            </a:r>
            <a:endParaRPr sz="2900">
              <a:latin typeface="Proxima Nova"/>
              <a:ea typeface="Proxima Nova"/>
              <a:cs typeface="Proxima Nova"/>
              <a:sym typeface="Proxima Nova"/>
            </a:endParaRPr>
          </a:p>
        </p:txBody>
      </p:sp>
      <p:pic>
        <p:nvPicPr>
          <p:cNvPr id="120" name="Google Shape;120;p17"/>
          <p:cNvPicPr preferRelativeResize="0"/>
          <p:nvPr/>
        </p:nvPicPr>
        <p:blipFill rotWithShape="1">
          <a:blip r:embed="rId3">
            <a:alphaModFix/>
          </a:blip>
          <a:srcRect l="2222" r="1980"/>
          <a:stretch/>
        </p:blipFill>
        <p:spPr>
          <a:xfrm>
            <a:off x="0" y="2056050"/>
            <a:ext cx="9143997" cy="270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8"/>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8"/>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txBox="1">
            <a:spLocks noGrp="1"/>
          </p:cNvSpPr>
          <p:nvPr>
            <p:ph type="title"/>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130" name="Google Shape;130;p18"/>
          <p:cNvSpPr txBox="1">
            <a:spLocks noGrp="1"/>
          </p:cNvSpPr>
          <p:nvPr>
            <p:ph type="title"/>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Always have a load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in the circuit.</a:t>
            </a:r>
            <a:endParaRPr sz="1900">
              <a:solidFill>
                <a:srgbClr val="0069A6"/>
              </a:solidFill>
              <a:latin typeface="Proxima Nova"/>
              <a:ea typeface="Proxima Nova"/>
              <a:cs typeface="Proxima Nova"/>
              <a:sym typeface="Proxima Nova"/>
            </a:endParaRPr>
          </a:p>
        </p:txBody>
      </p:sp>
      <p:sp>
        <p:nvSpPr>
          <p:cNvPr id="131" name="Google Shape;131;p18"/>
          <p:cNvSpPr txBox="1">
            <a:spLocks noGrp="1"/>
          </p:cNvSpPr>
          <p:nvPr>
            <p:ph type="title"/>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132" name="Google Shape;132;p18"/>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33" name="Google Shape;133;p18"/>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34" name="Google Shape;134;p18"/>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35" name="Google Shape;135;p18"/>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136" name="Google Shape;136;p18"/>
          <p:cNvSpPr txBox="1">
            <a:spLocks noGrp="1"/>
          </p:cNvSpPr>
          <p:nvPr>
            <p:ph type="title"/>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137" name="Google Shape;137;p18"/>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18"/>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139" name="Google Shape;139;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On-screen Show (16:9)</PresentationFormat>
  <Paragraphs>87</Paragraphs>
  <Slides>15</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Proxima Nova</vt:lpstr>
      <vt:lpstr>Arial</vt:lpstr>
      <vt:lpstr>Merriweather Sans</vt:lpstr>
      <vt:lpstr>Calibri</vt:lpstr>
      <vt:lpstr>WhyMaker and NYPA_Template</vt:lpstr>
      <vt:lpstr>Electricity and Our Community</vt:lpstr>
      <vt:lpstr>Who and What is  New York Power Authority?</vt:lpstr>
      <vt:lpstr>PowerPoint Presentation</vt:lpstr>
      <vt:lpstr>Generating Electricity</vt:lpstr>
      <vt:lpstr>Energy Sources</vt:lpstr>
      <vt:lpstr>Transmission</vt:lpstr>
      <vt:lpstr>PowerPoint Presentation</vt:lpstr>
      <vt:lpstr>Let’s model electricity generation and transmission </vt:lpstr>
      <vt:lpstr>Do not put electrical  components in your mouth.</vt:lpstr>
      <vt:lpstr>Activity 2 - Community Electricity </vt:lpstr>
      <vt:lpstr>Let’s Build </vt:lpstr>
      <vt:lpstr>PowerPoint Presentation</vt:lpstr>
      <vt:lpstr>How is electrical power created?</vt:lpstr>
      <vt:lpstr>How is electrical power created?</vt:lpstr>
      <vt:lpstr>What careers do you think you could have with NYPA in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Our Community</dc:title>
  <cp:lastModifiedBy>DeRosa, Alexandra</cp:lastModifiedBy>
  <cp:revision>1</cp:revision>
  <dcterms:modified xsi:type="dcterms:W3CDTF">2023-02-07T15:41:25Z</dcterms:modified>
</cp:coreProperties>
</file>